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256" r:id="rId2"/>
    <p:sldId id="286" r:id="rId3"/>
    <p:sldId id="287" r:id="rId4"/>
    <p:sldId id="288" r:id="rId5"/>
    <p:sldId id="289" r:id="rId6"/>
    <p:sldId id="290" r:id="rId7"/>
    <p:sldId id="291" r:id="rId8"/>
    <p:sldId id="292" r:id="rId9"/>
    <p:sldId id="293" r:id="rId10"/>
    <p:sldId id="294" r:id="rId11"/>
    <p:sldId id="29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  <p:cmAuthor id="3" name="Samantha Robertson" initials="SR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3B1D"/>
    <a:srgbClr val="D83B01"/>
    <a:srgbClr val="D7D7D7"/>
    <a:srgbClr val="C8C8C8"/>
    <a:srgbClr val="DD462F"/>
    <a:srgbClr val="0078D7"/>
    <a:srgbClr val="9BC9EF"/>
    <a:srgbClr val="898E8C"/>
    <a:srgbClr val="DFCCBE"/>
    <a:srgbClr val="D247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0E3FDE45-AF77-4B5C-9715-49D594BDF05E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3" autoAdjust="0"/>
    <p:restoredTop sz="94314" autoAdjust="0"/>
  </p:normalViewPr>
  <p:slideViewPr>
    <p:cSldViewPr snapToGrid="0">
      <p:cViewPr varScale="1">
        <p:scale>
          <a:sx n="74" d="100"/>
          <a:sy n="74" d="100"/>
        </p:scale>
        <p:origin x="200" y="9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1230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commentAuthors" Target="commentAuthors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11/27/17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11/27/17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descr="Office desk with laptop in the center surrounded by paper, pen, pencils, and other office items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2718924" y="3394610"/>
            <a:ext cx="9473076" cy="202328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39632" y="3850504"/>
            <a:ext cx="7611908" cy="1111495"/>
          </a:xfrm>
          <a:noFill/>
        </p:spPr>
        <p:txBody>
          <a:bodyPr>
            <a:normAutofit/>
          </a:bodyPr>
          <a:lstStyle>
            <a:lvl1pPr algn="l"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D31A3-BB3E-4313-83C9-61296DA7E415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4EFAB-AE02-4809-8285-EDC44B9E3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754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2256" y="365125"/>
            <a:ext cx="64008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52600" y="365125"/>
            <a:ext cx="916305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D31A3-BB3E-4313-83C9-61296DA7E415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55736" y="6356352"/>
            <a:ext cx="3276600" cy="365125"/>
          </a:xfrm>
        </p:spPr>
        <p:txBody>
          <a:bodyPr/>
          <a:lstStyle/>
          <a:p>
            <a:fld id="{44E4EFAB-AE02-4809-8285-EDC44B9E3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76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0"/>
            <a:ext cx="1440382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lvl="0"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440382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lvl="0" algn="ctr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752600" y="1444752"/>
            <a:ext cx="10076688" cy="43891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11/27/17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1709738"/>
            <a:ext cx="10079736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2600" y="4589463"/>
            <a:ext cx="10079736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D31A3-BB3E-4313-83C9-61296DA7E415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55736" y="6356352"/>
            <a:ext cx="3276600" cy="365125"/>
          </a:xfrm>
        </p:spPr>
        <p:txBody>
          <a:bodyPr/>
          <a:lstStyle/>
          <a:p>
            <a:fld id="{44E4EFAB-AE02-4809-8285-EDC44B9E3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384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52600" y="1501775"/>
            <a:ext cx="47434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86600" y="1501775"/>
            <a:ext cx="47434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D31A3-BB3E-4313-83C9-61296DA7E415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4EFAB-AE02-4809-8285-EDC44B9E3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516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2600" y="1414463"/>
            <a:ext cx="470217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52600" y="2238375"/>
            <a:ext cx="4702175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107004" y="1414463"/>
            <a:ext cx="472533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07004" y="2238375"/>
            <a:ext cx="4725332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D31A3-BB3E-4313-83C9-61296DA7E415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55736" y="6356352"/>
            <a:ext cx="3276600" cy="365125"/>
          </a:xfrm>
        </p:spPr>
        <p:txBody>
          <a:bodyPr/>
          <a:lstStyle/>
          <a:p>
            <a:fld id="{44E4EFAB-AE02-4809-8285-EDC44B9E34E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21208" y="448056"/>
            <a:ext cx="11311128" cy="6400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8740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11/27/17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44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D31A3-BB3E-4313-83C9-61296DA7E415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4EFAB-AE02-4809-8285-EDC44B9E3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43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1650" y="457200"/>
            <a:ext cx="39433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0300" y="987425"/>
            <a:ext cx="562203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71650" y="2171700"/>
            <a:ext cx="3943350" cy="3697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D31A3-BB3E-4313-83C9-61296DA7E415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55736" y="6356352"/>
            <a:ext cx="3276600" cy="365125"/>
          </a:xfrm>
        </p:spPr>
        <p:txBody>
          <a:bodyPr/>
          <a:lstStyle/>
          <a:p>
            <a:fld id="{44E4EFAB-AE02-4809-8285-EDC44B9E3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7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3936" y="457200"/>
            <a:ext cx="3941064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6208776" y="987425"/>
            <a:ext cx="562356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73936" y="2176272"/>
            <a:ext cx="3941064" cy="369417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D31A3-BB3E-4313-83C9-61296DA7E415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4EFAB-AE02-4809-8285-EDC44B9E3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84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440382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lvl="0"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11311128" cy="64008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5648" y="1447800"/>
            <a:ext cx="10076688" cy="4386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55648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11/27/17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46192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5736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6" r:id="rId3"/>
    <p:sldLayoutId id="2147483677" r:id="rId4"/>
    <p:sldLayoutId id="2147483678" r:id="rId5"/>
    <p:sldLayoutId id="2147483672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8000"/>
        </a:lnSpc>
        <a:spcBef>
          <a:spcPts val="0"/>
        </a:spcBef>
        <a:spcAft>
          <a:spcPts val="800"/>
        </a:spcAft>
        <a:buClr>
          <a:schemeClr val="tx1">
            <a:lumMod val="75000"/>
            <a:lumOff val="25000"/>
          </a:schemeClr>
        </a:buClr>
        <a:buFontTx/>
        <a:buNone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8000"/>
        </a:lnSpc>
        <a:spcBef>
          <a:spcPts val="0"/>
        </a:spcBef>
        <a:spcAft>
          <a:spcPts val="800"/>
        </a:spcAft>
        <a:buClr>
          <a:schemeClr val="tx1">
            <a:lumMod val="75000"/>
            <a:lumOff val="25000"/>
          </a:schemeClr>
        </a:buClr>
        <a:buFontTx/>
        <a:buNone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8000"/>
        </a:lnSpc>
        <a:spcBef>
          <a:spcPts val="0"/>
        </a:spcBef>
        <a:spcAft>
          <a:spcPts val="800"/>
        </a:spcAft>
        <a:buClr>
          <a:schemeClr val="tx1">
            <a:lumMod val="75000"/>
            <a:lumOff val="25000"/>
          </a:schemeClr>
        </a:buClr>
        <a:buFontTx/>
        <a:buNone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8000"/>
        </a:lnSpc>
        <a:spcBef>
          <a:spcPts val="0"/>
        </a:spcBef>
        <a:spcAft>
          <a:spcPts val="800"/>
        </a:spcAft>
        <a:buClr>
          <a:schemeClr val="tx1">
            <a:lumMod val="75000"/>
            <a:lumOff val="25000"/>
          </a:schemeClr>
        </a:buClr>
        <a:buFontTx/>
        <a:buNone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8000"/>
        </a:lnSpc>
        <a:spcBef>
          <a:spcPts val="0"/>
        </a:spcBef>
        <a:spcAft>
          <a:spcPts val="800"/>
        </a:spcAft>
        <a:buClr>
          <a:schemeClr val="tx1">
            <a:lumMod val="75000"/>
            <a:lumOff val="25000"/>
          </a:schemeClr>
        </a:buClr>
        <a:buFontTx/>
        <a:buNone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8000"/>
        </a:lnSpc>
        <a:spcBef>
          <a:spcPts val="0"/>
        </a:spcBef>
        <a:spcAft>
          <a:spcPts val="800"/>
        </a:spcAft>
        <a:buClr>
          <a:schemeClr val="tx1">
            <a:lumMod val="75000"/>
            <a:lumOff val="25000"/>
          </a:schemeClr>
        </a:buClr>
        <a:buFontTx/>
        <a:buNone/>
        <a:defRPr sz="16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8000"/>
        </a:lnSpc>
        <a:spcBef>
          <a:spcPts val="0"/>
        </a:spcBef>
        <a:spcAft>
          <a:spcPts val="800"/>
        </a:spcAft>
        <a:buClr>
          <a:schemeClr val="tx1">
            <a:lumMod val="75000"/>
            <a:lumOff val="25000"/>
          </a:schemeClr>
        </a:buClr>
        <a:buFontTx/>
        <a:buNone/>
        <a:defRPr sz="16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8000"/>
        </a:lnSpc>
        <a:spcBef>
          <a:spcPts val="0"/>
        </a:spcBef>
        <a:spcAft>
          <a:spcPts val="800"/>
        </a:spcAft>
        <a:buClr>
          <a:schemeClr val="tx1">
            <a:lumMod val="75000"/>
            <a:lumOff val="25000"/>
          </a:schemeClr>
        </a:buClr>
        <a:buFontTx/>
        <a:buNone/>
        <a:defRPr sz="16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ct val="30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None/>
        <a:defRPr sz="18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553905" y="3850504"/>
            <a:ext cx="8597635" cy="1111495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Importing and </a:t>
            </a:r>
            <a:r>
              <a:rPr lang="en-US" dirty="0" err="1" smtClean="0">
                <a:solidFill>
                  <a:schemeClr val="bg1"/>
                </a:solidFill>
              </a:rPr>
              <a:t>Visualising</a:t>
            </a:r>
            <a:r>
              <a:rPr lang="en-US" dirty="0" smtClean="0">
                <a:solidFill>
                  <a:schemeClr val="bg1"/>
                </a:solidFill>
              </a:rPr>
              <a:t> a Cube using Hierarchies </a:t>
            </a:r>
            <a:r>
              <a:rPr lang="en-US" smtClean="0">
                <a:solidFill>
                  <a:schemeClr val="bg1"/>
                </a:solidFill>
              </a:rPr>
              <a:t>and Tableau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screen shots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18"/>
          <a:stretch/>
        </p:blipFill>
        <p:spPr>
          <a:xfrm>
            <a:off x="2530776" y="1458297"/>
            <a:ext cx="8497950" cy="5028768"/>
          </a:xfrm>
        </p:spPr>
      </p:pic>
    </p:spTree>
    <p:extLst>
      <p:ext uri="{BB962C8B-B14F-4D97-AF65-F5344CB8AC3E}">
        <p14:creationId xmlns:p14="http://schemas.microsoft.com/office/powerpoint/2010/main" val="1341124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screen shots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4"/>
          <a:stretch/>
        </p:blipFill>
        <p:spPr>
          <a:xfrm>
            <a:off x="2530776" y="1458296"/>
            <a:ext cx="8497950" cy="5046021"/>
          </a:xfrm>
        </p:spPr>
      </p:pic>
    </p:spTree>
    <p:extLst>
      <p:ext uri="{BB962C8B-B14F-4D97-AF65-F5344CB8AC3E}">
        <p14:creationId xmlns:p14="http://schemas.microsoft.com/office/powerpoint/2010/main" val="298995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1208" y="353787"/>
            <a:ext cx="11309348" cy="640080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D482B74-F7D8-4A46-A25D-CC78BC7090E0}"/>
              </a:ext>
            </a:extLst>
          </p:cNvPr>
          <p:cNvSpPr txBox="1"/>
          <p:nvPr/>
        </p:nvSpPr>
        <p:spPr>
          <a:xfrm>
            <a:off x="1753386" y="1357460"/>
            <a:ext cx="49962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not an exhaustive introduction. Instead, it aims to show the following things:</a:t>
            </a:r>
          </a:p>
          <a:p>
            <a:endParaRPr lang="en-US" i="1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Building a simple hierarchy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Importing a cube into Tableau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Making a drillable </a:t>
            </a:r>
            <a:r>
              <a:rPr lang="en-US" dirty="0" err="1" smtClean="0"/>
              <a:t>Visualisation</a:t>
            </a:r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80" t="10388" r="2268" b="10257"/>
          <a:stretch/>
        </p:blipFill>
        <p:spPr>
          <a:xfrm>
            <a:off x="1753386" y="3215004"/>
            <a:ext cx="4737134" cy="3516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17" t="8352" r="2286" b="11080"/>
          <a:stretch/>
        </p:blipFill>
        <p:spPr>
          <a:xfrm>
            <a:off x="6749592" y="2925721"/>
            <a:ext cx="5146035" cy="38053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99365" y="4505909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By Country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177598" y="4505909"/>
            <a:ext cx="1782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By Country/State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679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Hierarchy: Using the Music Example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1755648" y="1088136"/>
            <a:ext cx="10076688" cy="2437135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2000" dirty="0" smtClean="0"/>
              <a:t>We’re going to engineer the </a:t>
            </a:r>
            <a:r>
              <a:rPr lang="en-US" sz="2000" dirty="0" err="1" smtClean="0"/>
              <a:t>DimGeo</a:t>
            </a:r>
            <a:r>
              <a:rPr lang="en-US" sz="2000" dirty="0" smtClean="0"/>
              <a:t> dimension; we have State, and Country </a:t>
            </a:r>
            <a:r>
              <a:rPr lang="mr-IN" sz="2000" dirty="0" smtClean="0"/>
              <a:t>–</a:t>
            </a:r>
            <a:r>
              <a:rPr lang="en-US" sz="2000" dirty="0" smtClean="0"/>
              <a:t> a natural hierarchy</a:t>
            </a: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Go to your SSAS </a:t>
            </a:r>
            <a:r>
              <a:rPr lang="en-US" sz="2000" dirty="0" err="1" smtClean="0"/>
              <a:t>mutlidimensional</a:t>
            </a:r>
            <a:r>
              <a:rPr lang="en-US" sz="2000" dirty="0" smtClean="0"/>
              <a:t> project, and double click the </a:t>
            </a:r>
            <a:r>
              <a:rPr lang="en-US" sz="2000" dirty="0" err="1" smtClean="0"/>
              <a:t>DimGeo</a:t>
            </a:r>
            <a:r>
              <a:rPr lang="en-US" sz="2000" dirty="0" smtClean="0"/>
              <a:t> dimension. It will open a designer view.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Then Drag country and state from right to left, such that they become attributes.</a:t>
            </a: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Then, insert them into the hierarchy as shown</a:t>
            </a:r>
          </a:p>
        </p:txBody>
      </p:sp>
      <p:pic>
        <p:nvPicPr>
          <p:cNvPr id="8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5" t="11020" r="17814" b="48813"/>
          <a:stretch/>
        </p:blipFill>
        <p:spPr>
          <a:xfrm>
            <a:off x="2327342" y="3511201"/>
            <a:ext cx="8617035" cy="339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0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in the cube browser that it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752600" y="1444752"/>
            <a:ext cx="10076688" cy="1160425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Process and redeploy the cube, then browse. You should be able to drag, measures from the fact table, and a Geo Hierarchy into the cube browser.</a:t>
            </a:r>
          </a:p>
          <a:p>
            <a:r>
              <a:rPr lang="en-US" sz="2400" dirty="0" smtClean="0"/>
              <a:t>Click to execute the query, and you should see something like: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5" t="9880" r="16696" b="33036"/>
          <a:stretch/>
        </p:blipFill>
        <p:spPr>
          <a:xfrm>
            <a:off x="10579" y="2961793"/>
            <a:ext cx="6556076" cy="35885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3" t="10978" r="16523" b="32487"/>
          <a:stretch/>
        </p:blipFill>
        <p:spPr>
          <a:xfrm>
            <a:off x="5601419" y="2996298"/>
            <a:ext cx="6590581" cy="355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67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Now, over to Tableau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52600" y="1501775"/>
            <a:ext cx="4743450" cy="999885"/>
          </a:xfrm>
        </p:spPr>
        <p:txBody>
          <a:bodyPr/>
          <a:lstStyle/>
          <a:p>
            <a:r>
              <a:rPr lang="en-US" dirty="0" smtClean="0"/>
              <a:t>In the connect to a server menu, choose more, then Microsoft Analysis Services (once you’ve done this once it will appear as a frequently chosen option).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86600" y="1501774"/>
            <a:ext cx="4743450" cy="5266109"/>
          </a:xfrm>
        </p:spPr>
        <p:txBody>
          <a:bodyPr/>
          <a:lstStyle/>
          <a:p>
            <a:r>
              <a:rPr lang="en-US" dirty="0"/>
              <a:t>Then log into the </a:t>
            </a:r>
            <a:r>
              <a:rPr lang="en-US" dirty="0" smtClean="0"/>
              <a:t>server: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Finally, select your cube, and open the worksheet.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40"/>
          <a:stretch/>
        </p:blipFill>
        <p:spPr>
          <a:xfrm>
            <a:off x="236965" y="2474119"/>
            <a:ext cx="6870024" cy="40129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30" t="17309" r="40023" b="30291"/>
          <a:stretch/>
        </p:blipFill>
        <p:spPr>
          <a:xfrm>
            <a:off x="7655404" y="2001717"/>
            <a:ext cx="3364302" cy="329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47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Now, over to Tableau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If you cube is designed for your BI queries, this part should now be quite easy: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Measures are the answers to your questions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Dimensions and their corresponding hierarchies are the context(s) of measures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r>
              <a:rPr lang="en-US" dirty="0" smtClean="0"/>
              <a:t>For example, we could ask the question: which country has the highest overall sentiment score? </a:t>
            </a:r>
          </a:p>
          <a:p>
            <a:r>
              <a:rPr lang="en-US" dirty="0" smtClean="0"/>
              <a:t>For this, we would need: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overall sentiment score measure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</a:t>
            </a:r>
            <a:r>
              <a:rPr lang="en-US" dirty="0" err="1" smtClean="0"/>
              <a:t>DImGeo</a:t>
            </a:r>
            <a:r>
              <a:rPr lang="en-US" dirty="0" smtClean="0"/>
              <a:t> dimension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r>
              <a:rPr lang="en-US" dirty="0" smtClean="0"/>
              <a:t>Note, that Tableau can handle multiple measures projected across multiple dimensions.</a:t>
            </a:r>
          </a:p>
          <a:p>
            <a:endParaRPr lang="en-US" dirty="0"/>
          </a:p>
          <a:p>
            <a:r>
              <a:rPr lang="en-US" dirty="0" smtClean="0"/>
              <a:t>Let’s construct the </a:t>
            </a:r>
            <a:r>
              <a:rPr lang="en-US" dirty="0" err="1" smtClean="0"/>
              <a:t>visualisation</a:t>
            </a:r>
            <a:r>
              <a:rPr lang="en-US" dirty="0" smtClean="0"/>
              <a:t> on the opening slide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4837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the Sentiment By Location Worksheet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Drag the Positive Score and Negative Score measures into the rows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Drag the </a:t>
            </a:r>
            <a:r>
              <a:rPr lang="en-US" dirty="0" err="1" smtClean="0"/>
              <a:t>DimGeo</a:t>
            </a:r>
            <a:r>
              <a:rPr lang="en-US" dirty="0" smtClean="0"/>
              <a:t> Hierarchy into the columns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If it’s not expanded, expand the “show me”, and choose the side-by-side graph type (3</a:t>
            </a:r>
            <a:r>
              <a:rPr lang="en-US" baseline="30000" dirty="0" smtClean="0"/>
              <a:t>rd</a:t>
            </a:r>
            <a:r>
              <a:rPr lang="en-US" dirty="0" smtClean="0"/>
              <a:t> on the 3</a:t>
            </a:r>
            <a:r>
              <a:rPr lang="en-US" baseline="30000" dirty="0" smtClean="0"/>
              <a:t>rd</a:t>
            </a:r>
            <a:r>
              <a:rPr lang="en-US" dirty="0" smtClean="0"/>
              <a:t> row)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The US data is disproportionally greater than the other countries, so edit the y-axis and choose a log scale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Collapse “Show me”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Lastly, expand the (click the +) country column.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Done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r>
              <a:rPr lang="en-US" dirty="0" smtClean="0"/>
              <a:t>The Log scale makes it easier to consume the results and see differences between the countries.</a:t>
            </a:r>
          </a:p>
        </p:txBody>
      </p:sp>
    </p:spTree>
    <p:extLst>
      <p:ext uri="{BB962C8B-B14F-4D97-AF65-F5344CB8AC3E}">
        <p14:creationId xmlns:p14="http://schemas.microsoft.com/office/powerpoint/2010/main" val="74121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screen shots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18"/>
          <a:stretch/>
        </p:blipFill>
        <p:spPr>
          <a:xfrm>
            <a:off x="2530776" y="1458296"/>
            <a:ext cx="8497951" cy="5028768"/>
          </a:xfrm>
        </p:spPr>
      </p:pic>
    </p:spTree>
    <p:extLst>
      <p:ext uri="{BB962C8B-B14F-4D97-AF65-F5344CB8AC3E}">
        <p14:creationId xmlns:p14="http://schemas.microsoft.com/office/powerpoint/2010/main" val="1062415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screen shots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43"/>
          <a:stretch/>
        </p:blipFill>
        <p:spPr>
          <a:xfrm>
            <a:off x="2530776" y="1458296"/>
            <a:ext cx="8497951" cy="5011515"/>
          </a:xfrm>
        </p:spPr>
      </p:pic>
    </p:spTree>
    <p:extLst>
      <p:ext uri="{BB962C8B-B14F-4D97-AF65-F5344CB8AC3E}">
        <p14:creationId xmlns:p14="http://schemas.microsoft.com/office/powerpoint/2010/main" val="1780598902"/>
      </p:ext>
    </p:extLst>
  </p:cSld>
  <p:clrMapOvr>
    <a:masterClrMapping/>
  </p:clrMapOvr>
</p:sld>
</file>

<file path=ppt/theme/theme1.xml><?xml version="1.0" encoding="utf-8"?>
<a:theme xmlns:a="http://schemas.openxmlformats.org/drawingml/2006/main" name="Making Templates Accessible">
  <a:themeElements>
    <a:clrScheme name="Custom 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D83B0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34A90"/>
      </a:hlink>
      <a:folHlink>
        <a:srgbClr val="6F3B55"/>
      </a:folHlink>
    </a:clrScheme>
    <a:fontScheme name="Custom 7">
      <a:majorFont>
        <a:latin typeface="Cambria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ssibility guide.potx" id="{709F6ED1-91B4-42EB-B205-04CA5CDF84DF}" vid="{41E99566-B948-45A3-A3EF-0F5CFCE3D07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Accessibility guide</Template>
  <TotalTime>658</TotalTime>
  <Words>436</Words>
  <Application>Microsoft Macintosh PowerPoint</Application>
  <PresentationFormat>Widescreen</PresentationFormat>
  <Paragraphs>61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Cambria</vt:lpstr>
      <vt:lpstr>Segoe UI</vt:lpstr>
      <vt:lpstr>Arial</vt:lpstr>
      <vt:lpstr>Making Templates Accessible</vt:lpstr>
      <vt:lpstr>Importing and Visualising a Cube using Hierarchies and Tableau</vt:lpstr>
      <vt:lpstr>Introduction</vt:lpstr>
      <vt:lpstr>Making a Hierarchy: Using the Music Example</vt:lpstr>
      <vt:lpstr>Check in the cube browser that it works</vt:lpstr>
      <vt:lpstr>Now, over to Tableau</vt:lpstr>
      <vt:lpstr>Now, over to Tableau</vt:lpstr>
      <vt:lpstr>Building the Sentiment By Location Worksheet</vt:lpstr>
      <vt:lpstr>In screen shots…</vt:lpstr>
      <vt:lpstr>In screen shots…</vt:lpstr>
      <vt:lpstr>In screen shots…</vt:lpstr>
      <vt:lpstr>In screen shots…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a data warehouse using SQL Database engine</dc:title>
  <dc:creator>Meghana P</dc:creator>
  <cp:lastModifiedBy>Simon Caton</cp:lastModifiedBy>
  <cp:revision>49</cp:revision>
  <dcterms:created xsi:type="dcterms:W3CDTF">2017-10-28T12:40:19Z</dcterms:created>
  <dcterms:modified xsi:type="dcterms:W3CDTF">2017-11-28T00:09:21Z</dcterms:modified>
  <cp:version/>
</cp:coreProperties>
</file>